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31"/>
  </p:notesMasterIdLst>
  <p:sldIdLst>
    <p:sldId id="426" r:id="rId2"/>
    <p:sldId id="415" r:id="rId3"/>
    <p:sldId id="419" r:id="rId4"/>
    <p:sldId id="433" r:id="rId5"/>
    <p:sldId id="434" r:id="rId6"/>
    <p:sldId id="435" r:id="rId7"/>
    <p:sldId id="436" r:id="rId8"/>
    <p:sldId id="439" r:id="rId9"/>
    <p:sldId id="440" r:id="rId10"/>
    <p:sldId id="441" r:id="rId11"/>
    <p:sldId id="442" r:id="rId12"/>
    <p:sldId id="430" r:id="rId13"/>
    <p:sldId id="448" r:id="rId14"/>
    <p:sldId id="447" r:id="rId15"/>
    <p:sldId id="458" r:id="rId16"/>
    <p:sldId id="450" r:id="rId17"/>
    <p:sldId id="449" r:id="rId18"/>
    <p:sldId id="416" r:id="rId19"/>
    <p:sldId id="444" r:id="rId20"/>
    <p:sldId id="451" r:id="rId21"/>
    <p:sldId id="445" r:id="rId22"/>
    <p:sldId id="453" r:id="rId23"/>
    <p:sldId id="455" r:id="rId24"/>
    <p:sldId id="421" r:id="rId25"/>
    <p:sldId id="424" r:id="rId26"/>
    <p:sldId id="422" r:id="rId27"/>
    <p:sldId id="456" r:id="rId28"/>
    <p:sldId id="457" r:id="rId29"/>
    <p:sldId id="40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059" autoAdjust="0"/>
    <p:restoredTop sz="59286" autoAdjust="0"/>
  </p:normalViewPr>
  <p:slideViewPr>
    <p:cSldViewPr>
      <p:cViewPr varScale="1">
        <p:scale>
          <a:sx n="65" d="100"/>
          <a:sy n="65" d="100"/>
        </p:scale>
        <p:origin x="-22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3F282-2F2F-46E6-98EE-1737CC90F9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窄門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943600" y="2895600"/>
            <a:ext cx="990600" cy="381000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19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背离上帝，不再思考耶稣的教导；</a:t>
            </a:r>
            <a:endParaRPr lang="en-US" altLang="zh-CN" dirty="0" smtClean="0"/>
          </a:p>
          <a:p>
            <a:r>
              <a:rPr lang="zh-CN" altLang="en-US" dirty="0" smtClean="0"/>
              <a:t>逃避应尽的义务；</a:t>
            </a:r>
            <a:endParaRPr lang="en-US" altLang="zh-CN" dirty="0" smtClean="0"/>
          </a:p>
          <a:p>
            <a:r>
              <a:rPr lang="zh-CN" altLang="en-US" dirty="0" smtClean="0"/>
              <a:t>躲避真正的基督徒；</a:t>
            </a:r>
            <a:endParaRPr lang="en-US" altLang="zh-CN" dirty="0" smtClean="0"/>
          </a:p>
          <a:p>
            <a:r>
              <a:rPr lang="zh-CN" altLang="en-US" dirty="0" smtClean="0"/>
              <a:t>放弃听道，读经；</a:t>
            </a:r>
            <a:endParaRPr lang="en-US" altLang="zh-CN" dirty="0" smtClean="0"/>
          </a:p>
          <a:p>
            <a:r>
              <a:rPr lang="zh-CN" altLang="en-US" dirty="0" smtClean="0"/>
              <a:t>对虔诚的基督徒吹毛求疵，夸大弱点，求全责备；</a:t>
            </a:r>
            <a:endParaRPr lang="en-US" altLang="zh-CN" dirty="0" smtClean="0"/>
          </a:p>
          <a:p>
            <a:r>
              <a:rPr lang="zh-CN" altLang="en-US" dirty="0" smtClean="0"/>
              <a:t>和自我放纵的人在一起；</a:t>
            </a:r>
            <a:endParaRPr lang="en-US" altLang="zh-CN" dirty="0" smtClean="0"/>
          </a:p>
          <a:p>
            <a:r>
              <a:rPr lang="zh-CN" altLang="en-US" dirty="0" smtClean="0"/>
              <a:t>热衷于谈论淫荡和荒谬的事情；</a:t>
            </a:r>
            <a:endParaRPr lang="en-US" altLang="zh-CN" dirty="0" smtClean="0"/>
          </a:p>
          <a:p>
            <a:r>
              <a:rPr lang="zh-CN" altLang="en-US" dirty="0" smtClean="0"/>
              <a:t>不加掩饰的为所欲为；</a:t>
            </a:r>
            <a:endParaRPr lang="en-US" altLang="zh-CN" dirty="0" smtClean="0"/>
          </a:p>
          <a:p>
            <a:r>
              <a:rPr lang="zh-CN" altLang="en-US" dirty="0" smtClean="0"/>
              <a:t>心肠刚硬，明目张胆的犯罪。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295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短暂重归世俗的做法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馬太福音 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21 </a:t>
            </a:r>
            <a:r>
              <a:rPr lang="zh-TW" altLang="en-US" dirty="0" smtClean="0"/>
              <a:t>凡稱呼我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主啊，主啊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的人不能都進天國，唯獨遵行我天父旨意的人才能進去。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 result for enchanted garden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-457200" y="0"/>
            <a:ext cx="1036236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9000" y="990600"/>
            <a:ext cx="677108" cy="434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 盼望得救的见证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990600"/>
            <a:ext cx="677108" cy="434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 对无知的劝勉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990600"/>
            <a:ext cx="677108" cy="434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 对短暂的认识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窄門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324600" y="2667000"/>
            <a:ext cx="990600" cy="381000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0"/>
          <a:ext cx="8839200" cy="6553205"/>
        </p:xfrm>
        <a:graphic>
          <a:graphicData uri="http://schemas.openxmlformats.org/drawingml/2006/table">
            <a:tbl>
              <a:tblPr/>
              <a:tblGrid>
                <a:gridCol w="1088607"/>
                <a:gridCol w="2917042"/>
                <a:gridCol w="2353362"/>
                <a:gridCol w="2480189"/>
              </a:tblGrid>
              <a:tr h="48646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天路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误入歧途的原因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误入歧途的结果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神的拯救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毁灭城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传道人指路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绝望潭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由于疏忽大意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罪的泥沼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帮助搭救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西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奈山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长吁短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叹</a:t>
                      </a:r>
                      <a:endParaRPr lang="en-US" altLang="zh-CN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（ 没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有耐心，急于除去包袱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西奈山的火焰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传道人指路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窄门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善意开门，指路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晓谕的家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7 </a:t>
                      </a:r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个启示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艰难山 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自我陶醉，沉入梦乡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书卷滑落，行程耽误，抹黑赶路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有人唤醒他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富丽宫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装备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屈辱谷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神所赐的全副军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215867"/>
                          </a:solidFill>
                          <a:latin typeface="Calibri"/>
                        </a:rPr>
                        <a:t>装</a:t>
                      </a:r>
                      <a:endParaRPr lang="en-US" altLang="zh-CN" sz="1600" b="0" i="0" u="none" strike="noStrike" dirty="0" smtClean="0">
                        <a:solidFill>
                          <a:srgbClr val="215867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215867"/>
                          </a:solidFill>
                          <a:latin typeface="Calibri"/>
                        </a:rPr>
                        <a:t>生</a:t>
                      </a:r>
                      <a:r>
                        <a:rPr lang="zh-CN" alt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命树的叶子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死荫幽谷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祷告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浮华镇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守信殉道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215867"/>
                          </a:solidFill>
                          <a:latin typeface="Calibri"/>
                        </a:rPr>
                        <a:t>，与</a:t>
                      </a:r>
                      <a:r>
                        <a:rPr lang="zh-CN" alt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盼望同行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银矿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基督徒制止盼望前往观看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疑惑寨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长途跋涉，烦躁气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馁</a:t>
                      </a:r>
                      <a:endParaRPr lang="en-US" altLang="zh-CN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离开道路，走草地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被绝望巨人抓进城堡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应许的钥匙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愉悦山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休息</a:t>
                      </a:r>
                      <a:r>
                        <a:rPr lang="en-US" altLang="zh-CN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/</a:t>
                      </a:r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牧人指路警戒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网罗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岔路口没有看地图，轻信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跌进陷阱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闪光天使搭救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 迷魂地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谈论真理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良缘国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无桥之河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15867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天     国    之    城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Diagram 1:Life on Three Plan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BFD"/>
              </a:clrFrom>
              <a:clrTo>
                <a:srgbClr val="E9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000000">
              <a:alpha val="27058"/>
            </a:srgbClr>
          </a:solidFill>
          <a:ln w="3175" cmpd="dbl">
            <a:noFill/>
            <a:miter lim="800000"/>
            <a:headEnd/>
            <a:tailEnd/>
          </a:ln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6019800" y="304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屬靈的人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638800" y="1828800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屬肉體的人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121400" y="5105400"/>
            <a:ext cx="134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屬血氣的人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公元 </a:t>
            </a:r>
            <a:r>
              <a:rPr lang="en-US" altLang="zh-CN" b="1" dirty="0" smtClean="0"/>
              <a:t>35</a:t>
            </a:r>
            <a:r>
              <a:rPr lang="zh-CN" altLang="en-US" b="1" dirty="0" smtClean="0"/>
              <a:t>年     </a:t>
            </a:r>
            <a:r>
              <a:rPr lang="zh-CN" altLang="en-US" dirty="0" smtClean="0"/>
              <a:t>信主</a:t>
            </a:r>
            <a:endParaRPr lang="en-US" altLang="zh-CN" dirty="0" smtClean="0"/>
          </a:p>
          <a:p>
            <a:r>
              <a:rPr lang="en-US" b="1" dirty="0" smtClean="0"/>
              <a:t> </a:t>
            </a:r>
            <a:r>
              <a:rPr lang="zh-CN" altLang="en-US" b="1" dirty="0" smtClean="0"/>
              <a:t>公元</a:t>
            </a:r>
            <a:r>
              <a:rPr lang="en-US" altLang="zh-CN" b="1" dirty="0" smtClean="0"/>
              <a:t>50</a:t>
            </a:r>
            <a:r>
              <a:rPr lang="zh-CN" altLang="en-US" b="1" dirty="0" smtClean="0"/>
              <a:t>年    </a:t>
            </a:r>
            <a:r>
              <a:rPr lang="zh-TW" altLang="en-US" dirty="0" smtClean="0"/>
              <a:t>我又在猶太教中，比我本國許多同歲的人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</a:t>
            </a:r>
            <a:r>
              <a:rPr lang="zh-TW" altLang="en-US" dirty="0" smtClean="0"/>
              <a:t>更有長進，為我祖宗的遺傳更加熱心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加    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           1:14)</a:t>
            </a:r>
            <a:endParaRPr lang="en-US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b="1" dirty="0" smtClean="0"/>
              <a:t>公元</a:t>
            </a:r>
            <a:r>
              <a:rPr lang="en-US" altLang="zh-CN" b="1" dirty="0" smtClean="0"/>
              <a:t>51</a:t>
            </a:r>
            <a:r>
              <a:rPr lang="zh-CN" altLang="en-US" b="1" dirty="0" smtClean="0"/>
              <a:t>年      </a:t>
            </a:r>
            <a:r>
              <a:rPr lang="zh-TW" altLang="en-US" dirty="0" smtClean="0"/>
              <a:t>我們作基督的使徒，雖然可以叫人尊重，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</a:t>
            </a:r>
            <a:r>
              <a:rPr lang="zh-TW" altLang="en-US" dirty="0" smtClean="0"/>
              <a:t>卻沒有向你們或向別人求榮耀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帖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2:6)</a:t>
            </a:r>
          </a:p>
          <a:p>
            <a:r>
              <a:rPr lang="zh-CN" altLang="en-US" b="1" dirty="0" smtClean="0"/>
              <a:t>公元</a:t>
            </a:r>
            <a:r>
              <a:rPr lang="en-US" altLang="zh-CN" b="1" dirty="0" smtClean="0"/>
              <a:t>55</a:t>
            </a:r>
            <a:r>
              <a:rPr lang="zh-CN" altLang="en-US" b="1" dirty="0" smtClean="0"/>
              <a:t>年      </a:t>
            </a:r>
            <a:r>
              <a:rPr lang="zh-TW" altLang="en-US" dirty="0" smtClean="0"/>
              <a:t>我原是使徒中最小的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林前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15:9)</a:t>
            </a:r>
          </a:p>
          <a:p>
            <a:r>
              <a:rPr lang="zh-CN" altLang="en-US" b="1" dirty="0" smtClean="0"/>
              <a:t>公元</a:t>
            </a:r>
            <a:r>
              <a:rPr lang="en-US" altLang="zh-CN" b="1" dirty="0" smtClean="0"/>
              <a:t>61</a:t>
            </a:r>
            <a:r>
              <a:rPr lang="zh-CN" altLang="en-US" b="1" dirty="0" smtClean="0"/>
              <a:t>年      </a:t>
            </a:r>
            <a:r>
              <a:rPr lang="zh-TW" altLang="en-US" dirty="0" smtClean="0"/>
              <a:t>我本來比眾聖徒中最小的還小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弗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3:8)</a:t>
            </a:r>
          </a:p>
          <a:p>
            <a:r>
              <a:rPr lang="zh-CN" altLang="en-US" b="1" dirty="0" smtClean="0"/>
              <a:t>公元</a:t>
            </a:r>
            <a:r>
              <a:rPr lang="en-US" altLang="zh-CN" b="1" dirty="0" smtClean="0"/>
              <a:t>65</a:t>
            </a:r>
            <a:r>
              <a:rPr lang="zh-CN" altLang="en-US" b="1" dirty="0" smtClean="0"/>
              <a:t>年 </a:t>
            </a:r>
            <a:r>
              <a:rPr lang="en-US" altLang="zh-CN" b="1" dirty="0" smtClean="0"/>
              <a:t>     </a:t>
            </a:r>
            <a:r>
              <a:rPr lang="zh-TW" altLang="en-US" dirty="0" smtClean="0"/>
              <a:t>在罪人中我是個罪魁。</a:t>
            </a:r>
            <a:r>
              <a:rPr lang="en-US" altLang="zh-TW" dirty="0" smtClean="0"/>
              <a:t>(</a:t>
            </a:r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提前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1:15</a:t>
            </a:r>
            <a:r>
              <a:rPr lang="en-US" altLang="zh-CN" dirty="0" smtClean="0"/>
              <a:t>)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使徒保罗的谦卑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22    </a:t>
            </a:r>
            <a:r>
              <a:rPr lang="zh-CN" altLang="en-US" b="1" dirty="0" smtClean="0"/>
              <a:t>如愿以偿进天城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zh-CN" altLang="en-US" dirty="0" smtClean="0"/>
              <a:t>良缘国  </a:t>
            </a:r>
            <a:r>
              <a:rPr lang="en-US" altLang="zh-CN" dirty="0" smtClean="0"/>
              <a:t>Country of Beulah</a:t>
            </a:r>
            <a:endParaRPr lang="en-US" dirty="0"/>
          </a:p>
        </p:txBody>
      </p:sp>
      <p:pic>
        <p:nvPicPr>
          <p:cNvPr id="5939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305800" cy="534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914400" indent="-914400"/>
            <a:r>
              <a:rPr lang="en-US" altLang="zh-CN" b="1" dirty="0" smtClean="0"/>
              <a:t>21    </a:t>
            </a:r>
            <a:r>
              <a:rPr lang="zh-CN" altLang="en-US" b="1" dirty="0" smtClean="0"/>
              <a:t>同心走出迷魂地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3600" dirty="0" smtClean="0"/>
              <a:t>以賽亞書 </a:t>
            </a:r>
            <a:r>
              <a:rPr lang="en-US" altLang="zh-TW" sz="3600" dirty="0" smtClean="0"/>
              <a:t>62:4-5 </a:t>
            </a:r>
          </a:p>
          <a:p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 你必不再稱為撇棄的；你的地也不再稱為荒涼的。你卻要稱為我所喜悅的；你的地也必稱為有夫之婦。因為耶和華喜悅你，你的地也必歸他。</a:t>
            </a:r>
            <a:endParaRPr lang="en-US" altLang="zh-TW" sz="3600" dirty="0" smtClean="0"/>
          </a:p>
          <a:p>
            <a:pPr>
              <a:buNone/>
            </a:pPr>
            <a:endParaRPr lang="zh-TW" altLang="en-US" sz="3600" dirty="0" smtClean="0"/>
          </a:p>
          <a:p>
            <a:pPr>
              <a:buNone/>
            </a:pPr>
            <a:r>
              <a:rPr lang="zh-TW" altLang="en-US" sz="3600" dirty="0" smtClean="0"/>
              <a:t>   少年人怎樣娶處女，你的眾民（民：原文是子）也要照樣娶你；新郎怎樣喜悅新婦，你的神也要照樣喜悅你。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762000"/>
            <a:ext cx="35814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b="1" dirty="0" smtClean="0"/>
              <a:t>“</a:t>
            </a:r>
            <a:r>
              <a:rPr lang="zh-CN" altLang="en-US" dirty="0" smtClean="0"/>
              <a:t>有一天你会读到或者听到葛培理死了的消息。千万别相信，一个字都不要信！我将比我现在还要鲜活。我只不过是换了个地址。我是去上帝同在的地方了。”</a:t>
            </a:r>
          </a:p>
          <a:p>
            <a:pPr>
              <a:buNone/>
            </a:pPr>
            <a:r>
              <a:rPr lang="en-US" altLang="zh-CN" dirty="0" smtClean="0"/>
              <a:t>                  —</a:t>
            </a:r>
            <a:r>
              <a:rPr lang="zh-CN" altLang="en-US" dirty="0" smtClean="0"/>
              <a:t>葛培理牧师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 </a:t>
            </a:r>
          </a:p>
          <a:p>
            <a:pPr>
              <a:buNone/>
            </a:pPr>
            <a:r>
              <a:rPr lang="en-US" altLang="zh-CN" dirty="0" smtClean="0"/>
              <a:t>   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21</a:t>
            </a:r>
            <a:r>
              <a:rPr lang="zh-CN" altLang="en-US" dirty="0" smtClean="0"/>
              <a:t>日，美国著名布道家葛培理牧师（</a:t>
            </a:r>
            <a:r>
              <a:rPr lang="en-US" altLang="zh-CN" dirty="0" smtClean="0"/>
              <a:t>William Franklin Graham</a:t>
            </a:r>
            <a:r>
              <a:rPr lang="zh-CN" altLang="en-US" dirty="0" smtClean="0"/>
              <a:t>或</a:t>
            </a:r>
            <a:r>
              <a:rPr lang="en-US" altLang="zh-CN" dirty="0" smtClean="0"/>
              <a:t>Billy Graham</a:t>
            </a:r>
            <a:r>
              <a:rPr lang="zh-CN" altLang="en-US" dirty="0" smtClean="0"/>
              <a:t>）在北卡罗来纳州的家中离世归主，享年</a:t>
            </a:r>
            <a:r>
              <a:rPr lang="en-US" altLang="zh-CN" dirty="0" smtClean="0"/>
              <a:t>99</a:t>
            </a:r>
            <a:r>
              <a:rPr lang="zh-CN" altLang="en-US" dirty="0" smtClean="0"/>
              <a:t>岁。</a:t>
            </a:r>
          </a:p>
          <a:p>
            <a:endParaRPr lang="en-US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495800" cy="64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500" dirty="0" smtClean="0">
                <a:latin typeface="DFKai-SB" pitchFamily="65" charset="-120"/>
                <a:ea typeface="DFKai-SB" pitchFamily="65" charset="-120"/>
              </a:rPr>
              <a:t>提摩太後書</a:t>
            </a:r>
            <a:r>
              <a:rPr lang="en-US" altLang="zh-CN" sz="3600" dirty="0" smtClean="0"/>
              <a:t>4</a:t>
            </a:r>
            <a:r>
              <a:rPr lang="en-US" altLang="zh-TW" sz="3600" dirty="0" smtClean="0"/>
              <a:t>:7-8 </a:t>
            </a:r>
          </a:p>
          <a:p>
            <a:pPr>
              <a:buNone/>
            </a:pP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</a:t>
            </a:r>
            <a:r>
              <a:rPr lang="zh-TW" altLang="en-US" sz="3200" dirty="0" smtClean="0"/>
              <a:t>美好的仗我已經打過了，當跑的路我已經跑盡了，所信的道我已經守住了。</a:t>
            </a:r>
            <a:endParaRPr lang="en-US" altLang="zh-TW" sz="3200" dirty="0" smtClean="0"/>
          </a:p>
          <a:p>
            <a:pPr>
              <a:buNone/>
            </a:pPr>
            <a:endParaRPr lang="zh-TW" altLang="en-US" sz="3200" dirty="0" smtClean="0"/>
          </a:p>
          <a:p>
            <a:pPr>
              <a:buNone/>
            </a:pPr>
            <a:r>
              <a:rPr lang="zh-TW" altLang="en-US" sz="3200" dirty="0" smtClean="0"/>
              <a:t>  從此以後，有公義的冠冕為我存留，就是按著公義審判的主到了那日要賜給我的；不但賜給我，也賜給凡愛慕他顯現的人。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 result for river the pilgrim's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470400" cy="6096000"/>
          </a:xfrm>
          <a:prstGeom prst="rect">
            <a:avLst/>
          </a:prstGeom>
          <a:noFill/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953000" y="1676400"/>
            <a:ext cx="3657600" cy="4648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与自己和好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对生命意义的澄清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与他人和好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-  </a:t>
            </a:r>
            <a:r>
              <a:rPr lang="zh-CN" altLang="en-US" dirty="0" smtClean="0"/>
              <a:t>对关系的修复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与神和好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– </a:t>
            </a:r>
            <a:r>
              <a:rPr lang="zh-CN" altLang="en-US" dirty="0" smtClean="0"/>
              <a:t>与生命源头的连接</a:t>
            </a:r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0999"/>
            <a:ext cx="4343400" cy="63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76800" y="990600"/>
            <a:ext cx="3810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哥林多前書</a:t>
            </a:r>
            <a:r>
              <a:rPr lang="en-US" altLang="zh-CN" sz="2400" dirty="0" smtClean="0"/>
              <a:t>15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55-57</a:t>
            </a:r>
            <a:endParaRPr lang="en-US" altLang="zh-TW" sz="24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死啊！你得勝的權勢在哪裡？死啊！你的毒鉤在哪裡？</a:t>
            </a:r>
          </a:p>
          <a:p>
            <a:r>
              <a:rPr lang="zh-TW" altLang="en-US" sz="2800" dirty="0" smtClean="0"/>
              <a:t>死的毒鉤就是罪，罪的權勢就是律法。</a:t>
            </a:r>
          </a:p>
          <a:p>
            <a:r>
              <a:rPr lang="zh-TW" altLang="en-US" sz="2800" dirty="0" smtClean="0"/>
              <a:t>感謝神，使我們藉著我們的主耶穌基督得勝。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685800"/>
            <a:ext cx="76962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/>
              <a:t>哥林多前书 </a:t>
            </a:r>
            <a:r>
              <a:rPr lang="en-US" altLang="zh-CN" dirty="0" smtClean="0"/>
              <a:t>13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9-12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TW" altLang="en-US" sz="2800" dirty="0" smtClean="0"/>
              <a:t>   我們現在所知道的有限，先知所講的也有限，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   </a:t>
            </a:r>
            <a:r>
              <a:rPr lang="zh-TW" altLang="en-US" sz="2800" dirty="0" smtClean="0"/>
              <a:t>等那完全的來到，這有限的必歸於無有了。</a:t>
            </a:r>
            <a:endParaRPr lang="en-US" altLang="zh-TW" sz="2800" dirty="0" smtClean="0"/>
          </a:p>
          <a:p>
            <a:pPr>
              <a:buNone/>
            </a:pPr>
            <a:endParaRPr lang="zh-TW" altLang="en-US" sz="2800" dirty="0" smtClean="0"/>
          </a:p>
          <a:p>
            <a:pPr>
              <a:buNone/>
            </a:pPr>
            <a:r>
              <a:rPr lang="zh-TW" altLang="en-US" sz="2800" dirty="0" smtClean="0"/>
              <a:t>   我作孩子的時候，話語像孩子，心思像孩子，意念像孩子，既成了人，就把孩子的事丟棄了。</a:t>
            </a:r>
            <a:endParaRPr lang="en-US" altLang="zh-TW" sz="2800" dirty="0" smtClean="0"/>
          </a:p>
          <a:p>
            <a:pPr>
              <a:buNone/>
            </a:pPr>
            <a:endParaRPr lang="zh-TW" altLang="en-US" sz="2800" dirty="0" smtClean="0"/>
          </a:p>
          <a:p>
            <a:pPr>
              <a:buNone/>
            </a:pPr>
            <a:r>
              <a:rPr lang="zh-TW" altLang="en-US" sz="2800" dirty="0" smtClean="0"/>
              <a:t>   我們如今彷彿對著鏡子觀看，糢糊不清（原文作：如同猜謎）；到那時就要面對面了。我如今所知道的有限，到那時就全知道，如同主知道我一樣。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042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26670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希伯來書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他們卻羨慕一個更美的家鄉，就是在天上的。所以神被稱為他們的神，並不以為恥，因為他已經給他們預備了一座城。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054"/>
            <a:ext cx="3143250" cy="315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无知的结局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"/>
            <a:ext cx="2943225" cy="61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487059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路加福音 </a:t>
            </a:r>
            <a:r>
              <a:rPr lang="en-US" altLang="zh-CN" sz="2800" dirty="0" smtClean="0"/>
              <a:t>13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22-28</a:t>
            </a:r>
          </a:p>
          <a:p>
            <a:endParaRPr lang="en-US" altLang="zh-TW" sz="2800" dirty="0" smtClean="0"/>
          </a:p>
          <a:p>
            <a:r>
              <a:rPr lang="zh-TW" altLang="en-US" sz="2400" dirty="0" smtClean="0"/>
              <a:t>耶穌往耶路撒冷去，在所經過的各城各鄉教訓人。</a:t>
            </a:r>
          </a:p>
          <a:p>
            <a:r>
              <a:rPr lang="zh-TW" altLang="en-US" sz="2400" dirty="0" smtClean="0"/>
              <a:t>有一個人問他說：主啊，得救的人少嗎？</a:t>
            </a:r>
          </a:p>
          <a:p>
            <a:r>
              <a:rPr lang="zh-TW" altLang="en-US" sz="2400" dirty="0" smtClean="0"/>
              <a:t>耶穌對眾人說：你們要努力進窄門。我告訴你們，將來有許多人想要進去，卻是不能。</a:t>
            </a:r>
          </a:p>
          <a:p>
            <a:r>
              <a:rPr lang="zh-TW" altLang="en-US" sz="2400" dirty="0" smtClean="0"/>
              <a:t>及至家主起來關了門，你們站在外面叩門，說：主啊，給我們開門！他就回答說：我不認識你們，不曉得你們是哪裡來的！</a:t>
            </a:r>
          </a:p>
          <a:p>
            <a:r>
              <a:rPr lang="zh-TW" altLang="en-US" sz="2400" dirty="0" smtClean="0"/>
              <a:t>那時，你們要說：我們在你面前吃過喝過，你也在我們的街上教訓過人。</a:t>
            </a:r>
          </a:p>
          <a:p>
            <a:r>
              <a:rPr lang="zh-TW" altLang="en-US" sz="2400" dirty="0" smtClean="0"/>
              <a:t>他要說：我告訴你們，我不曉得你們是哪裡來的。你們這一切作惡的人，離開我去吧！</a:t>
            </a:r>
          </a:p>
          <a:p>
            <a:r>
              <a:rPr lang="zh-TW" altLang="en-US" sz="2400" dirty="0" smtClean="0"/>
              <a:t>你們要看見亞伯拉罕、以撒、雅各，和眾先知都在神的國裡，你們卻被趕到外面，在那裡必要哀哭切齒了。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848600" cy="64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615553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 无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知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752600"/>
            <a:ext cx="3962400" cy="4191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他住在“自夸庄”； 从“弯曲的小路”进到天路；</a:t>
            </a:r>
            <a:endParaRPr lang="en-US" altLang="zh-CN" dirty="0" smtClean="0"/>
          </a:p>
          <a:p>
            <a:r>
              <a:rPr lang="zh-CN" altLang="en-US" dirty="0" smtClean="0"/>
              <a:t>恪守“信仰”；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自认为是个循规蹈矩的好人；</a:t>
            </a:r>
            <a:endParaRPr lang="en-US" altLang="zh-CN" dirty="0" smtClean="0"/>
          </a:p>
          <a:p>
            <a:r>
              <a:rPr lang="zh-CN" altLang="en-US" dirty="0" smtClean="0"/>
              <a:t>奉献，施舍 。</a:t>
            </a:r>
            <a:endParaRPr lang="en-US" altLang="zh-CN" dirty="0" smtClean="0"/>
          </a:p>
          <a:p>
            <a:r>
              <a:rPr lang="zh-CN" altLang="en-US" dirty="0" smtClean="0"/>
              <a:t>有禱告，</a:t>
            </a:r>
            <a:r>
              <a:rPr lang="zh-CN" altLang="en-US" dirty="0" smtClean="0">
                <a:solidFill>
                  <a:srgbClr val="FF0000"/>
                </a:solidFill>
              </a:rPr>
              <a:t>沒有認罪懺悔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381000"/>
            <a:ext cx="3581400" cy="1219200"/>
          </a:xfrm>
        </p:spPr>
        <p:txBody>
          <a:bodyPr/>
          <a:lstStyle/>
          <a:p>
            <a:r>
              <a:rPr lang="zh-CN" altLang="en-US" dirty="0" smtClean="0"/>
              <a:t>无知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752600"/>
            <a:ext cx="3810000" cy="4038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他的父親叫“巧嘴”，他住在“空談巷”；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信仰在他的心里沒有任何位置；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在外面是個聖人，在家裏是個魔鬼；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利誘欺騙， 惟利是圖。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zh-CN" altLang="en-US" sz="2600" dirty="0" smtClean="0"/>
              <a:t>沒有禱告，</a:t>
            </a:r>
            <a:r>
              <a:rPr lang="zh-CN" altLang="en-US" sz="2600" dirty="0" smtClean="0">
                <a:solidFill>
                  <a:srgbClr val="FF0000"/>
                </a:solidFill>
              </a:rPr>
              <a:t>沒有認罪懺悔</a:t>
            </a:r>
            <a:r>
              <a:rPr lang="zh-CN" altLang="en-US" sz="2600" dirty="0" smtClean="0"/>
              <a:t>； </a:t>
            </a:r>
            <a:endParaRPr lang="en-US" altLang="zh-CN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381000"/>
            <a:ext cx="3657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扯臊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590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罪人？　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5818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学生？　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362200"/>
            <a:ext cx="7620000" cy="3733800"/>
          </a:xfrm>
        </p:spPr>
        <p:txBody>
          <a:bodyPr/>
          <a:lstStyle/>
          <a:p>
            <a:r>
              <a:rPr lang="zh-CN" altLang="en-US" dirty="0" smtClean="0"/>
              <a:t>起因　－    谋求得救，认罪悔改</a:t>
            </a:r>
            <a:endParaRPr lang="en-US" altLang="zh-CN" dirty="0" smtClean="0"/>
          </a:p>
          <a:p>
            <a:r>
              <a:rPr lang="zh-CN" altLang="en-US" dirty="0" smtClean="0"/>
              <a:t>果效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－　为得拯救，紧靠耶稣</a:t>
            </a:r>
            <a:endParaRPr lang="en-US" altLang="zh-CN" dirty="0" smtClean="0"/>
          </a:p>
          <a:p>
            <a:r>
              <a:rPr lang="zh-CN" altLang="en-US" dirty="0" smtClean="0"/>
              <a:t>结果   </a:t>
            </a:r>
            <a:r>
              <a:rPr lang="en-US" altLang="zh-CN" dirty="0" smtClean="0"/>
              <a:t> </a:t>
            </a:r>
            <a:r>
              <a:rPr lang="zh-CN" altLang="en-US" dirty="0" smtClean="0"/>
              <a:t>－　人心谦卑，惧怕背离</a:t>
            </a: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正确的畏惧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诗</a:t>
            </a:r>
            <a:r>
              <a:rPr lang="en-US" altLang="zh-CN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111:10 </a:t>
            </a:r>
            <a:r>
              <a:rPr lang="zh-CN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敬畏耶和华是智慧的开端。</a:t>
            </a:r>
            <a:r>
              <a:rPr lang="zh-CN" altLang="en-US" dirty="0" smtClean="0"/>
              <a:t>　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4419600"/>
            <a:ext cx="4038600" cy="762000"/>
          </a:xfrm>
        </p:spPr>
        <p:txBody>
          <a:bodyPr/>
          <a:lstStyle/>
          <a:p>
            <a:pPr>
              <a:buNone/>
            </a:pPr>
            <a:r>
              <a:rPr lang="zh-CN" altLang="en-US" sz="2800" dirty="0" smtClean="0"/>
              <a:t>－ 专横跋扈，傲慢自信</a:t>
            </a:r>
            <a:endParaRPr lang="en-US" altLang="zh-CN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无知压制敬畏之心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诗</a:t>
            </a:r>
            <a:r>
              <a:rPr lang="en-US" altLang="zh-CN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111:10 </a:t>
            </a:r>
            <a:r>
              <a:rPr lang="zh-CN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敬畏耶和华是智慧的开端。</a:t>
            </a:r>
            <a:r>
              <a:rPr lang="zh-CN" altLang="en-US" dirty="0" smtClean="0"/>
              <a:t>　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825335" y="2057400"/>
            <a:ext cx="461665" cy="99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67200" y="2438400"/>
            <a:ext cx="3581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zh-CN" altLang="en-US" sz="2800" dirty="0" smtClean="0"/>
              <a:t>－ 害怕面对自己的罪</a:t>
            </a:r>
            <a:endParaRPr lang="en-US" altLang="zh-CN" sz="2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3200400"/>
            <a:ext cx="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800" y="24384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害怕畏惧之心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90600" y="44196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 不应该畏惧上帝</a:t>
            </a:r>
            <a:r>
              <a:rPr lang="en-US" altLang="zh-CN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5510530" cy="651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152400"/>
            <a:ext cx="615553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 短</a:t>
            </a:r>
            <a:r>
              <a:rPr lang="en-US" altLang="zh-CN" sz="2800" dirty="0" smtClean="0"/>
              <a:t>     </a:t>
            </a:r>
            <a:r>
              <a:rPr lang="zh-CN" altLang="en-US" sz="2800" dirty="0" smtClean="0"/>
              <a:t>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2133600"/>
          </a:xfrm>
        </p:spPr>
        <p:txBody>
          <a:bodyPr/>
          <a:lstStyle/>
          <a:p>
            <a:r>
              <a:rPr lang="zh-CN" altLang="en-US" dirty="0" smtClean="0"/>
              <a:t>良心一度醒悟， 但思想并没有从根本转变</a:t>
            </a:r>
            <a:endParaRPr lang="en-US" altLang="zh-CN" dirty="0" smtClean="0"/>
          </a:p>
          <a:p>
            <a:r>
              <a:rPr lang="zh-CN" altLang="en-US" dirty="0" smtClean="0"/>
              <a:t>被恐惧所制约， 害怕遭到别人的反对</a:t>
            </a:r>
            <a:endParaRPr lang="en-US" altLang="zh-CN" dirty="0" smtClean="0"/>
          </a:p>
          <a:p>
            <a:r>
              <a:rPr lang="zh-CN" altLang="en-US" dirty="0" smtClean="0"/>
              <a:t>骄傲自满，目空一切</a:t>
            </a:r>
            <a:endParaRPr lang="en-US" altLang="zh-CN" dirty="0" smtClean="0"/>
          </a:p>
          <a:p>
            <a:r>
              <a:rPr lang="zh-CN" altLang="en-US" dirty="0" smtClean="0"/>
              <a:t>不愿面对自己的罪，不敢正视现实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86200" cy="1219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短暂倒退的原因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没有改变自己的心意。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1790</Words>
  <Application>Microsoft Office PowerPoint</Application>
  <PresentationFormat>On-screen Show (4:3)</PresentationFormat>
  <Paragraphs>251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Slide 1</vt:lpstr>
      <vt:lpstr>21    同心走出迷魂地</vt:lpstr>
      <vt:lpstr>Slide 3</vt:lpstr>
      <vt:lpstr>无知</vt:lpstr>
      <vt:lpstr>Slide 5</vt:lpstr>
      <vt:lpstr>正确的畏惧</vt:lpstr>
      <vt:lpstr>无知压制敬畏之心</vt:lpstr>
      <vt:lpstr>Slide 8</vt:lpstr>
      <vt:lpstr>短暂倒退的原因</vt:lpstr>
      <vt:lpstr>短暂重归世俗的做法</vt:lpstr>
      <vt:lpstr>Slide 11</vt:lpstr>
      <vt:lpstr>Slide 12</vt:lpstr>
      <vt:lpstr>Slide 13</vt:lpstr>
      <vt:lpstr>Slide 14</vt:lpstr>
      <vt:lpstr>Slide 15</vt:lpstr>
      <vt:lpstr>使徒保罗的谦卑</vt:lpstr>
      <vt:lpstr>Slide 17</vt:lpstr>
      <vt:lpstr>22    如愿以偿进天城</vt:lpstr>
      <vt:lpstr>良缘国  Country of Beulah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无知的结局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2018-01-29T16:28:00Z</dcterms:created>
  <dcterms:modified xsi:type="dcterms:W3CDTF">2018-02-27T16:25:27Z</dcterms:modified>
</cp:coreProperties>
</file>